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6" r:id="rId2"/>
    <p:sldId id="262" r:id="rId3"/>
    <p:sldId id="324" r:id="rId4"/>
    <p:sldId id="293" r:id="rId5"/>
    <p:sldId id="297" r:id="rId6"/>
    <p:sldId id="323" r:id="rId7"/>
    <p:sldId id="299" r:id="rId8"/>
    <p:sldId id="269" r:id="rId9"/>
    <p:sldId id="270" r:id="rId10"/>
    <p:sldId id="316" r:id="rId11"/>
    <p:sldId id="317" r:id="rId12"/>
    <p:sldId id="308" r:id="rId13"/>
    <p:sldId id="298" r:id="rId14"/>
    <p:sldId id="277" r:id="rId15"/>
    <p:sldId id="318" r:id="rId16"/>
    <p:sldId id="319" r:id="rId17"/>
    <p:sldId id="320" r:id="rId18"/>
    <p:sldId id="305" r:id="rId19"/>
    <p:sldId id="321" r:id="rId20"/>
    <p:sldId id="300" r:id="rId21"/>
    <p:sldId id="301" r:id="rId22"/>
    <p:sldId id="325" r:id="rId23"/>
    <p:sldId id="282" r:id="rId24"/>
    <p:sldId id="322" r:id="rId25"/>
    <p:sldId id="284" r:id="rId26"/>
    <p:sldId id="303" r:id="rId27"/>
    <p:sldId id="285" r:id="rId28"/>
    <p:sldId id="287" r:id="rId29"/>
    <p:sldId id="3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94803"/>
  </p:normalViewPr>
  <p:slideViewPr>
    <p:cSldViewPr snapToGrid="0" snapToObjects="1">
      <p:cViewPr varScale="1">
        <p:scale>
          <a:sx n="85" d="100"/>
          <a:sy n="85" d="100"/>
        </p:scale>
        <p:origin x="208" y="8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7680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3719597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98041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495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768761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288474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171386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311140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28</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42789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32714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7778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6.tiff"/><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1.tiff"/><Relationship Id="rId9"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github.com/diazrenata/squareon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a:xfrm>
            <a:off x="1524000" y="3602038"/>
            <a:ext cx="9144000" cy="2274106"/>
          </a:xfrm>
        </p:spPr>
        <p:txBody>
          <a:bodyPr>
            <a:normAutofit/>
          </a:bodyPr>
          <a:lstStyle/>
          <a:p>
            <a:r>
              <a:rPr lang="en-US" dirty="0">
                <a:latin typeface="+mj-lt"/>
              </a:rPr>
              <a:t>Renata M. Diaz</a:t>
            </a:r>
            <a:r>
              <a:rPr lang="en-US" baseline="30000" dirty="0">
                <a:latin typeface="+mj-lt"/>
              </a:rPr>
              <a:t>1*</a:t>
            </a:r>
            <a:r>
              <a:rPr lang="en-US" dirty="0">
                <a:latin typeface="+mj-lt"/>
              </a:rPr>
              <a:t> and S. K. Morgan Ernest</a:t>
            </a:r>
            <a:r>
              <a:rPr lang="en-US" baseline="30000" dirty="0">
                <a:latin typeface="+mj-lt"/>
              </a:rPr>
              <a:t>2</a:t>
            </a:r>
            <a:endParaRPr lang="en-US" dirty="0">
              <a:latin typeface="+mj-lt"/>
            </a:endParaRPr>
          </a:p>
          <a:p>
            <a:r>
              <a:rPr lang="en-US" dirty="0">
                <a:latin typeface="+mj-lt"/>
              </a:rPr>
              <a:t>ESA Annual Meeting, August 2021</a:t>
            </a:r>
          </a:p>
          <a:p>
            <a:endParaRPr lang="en-US" dirty="0">
              <a:latin typeface="+mj-lt"/>
            </a:endParaRPr>
          </a:p>
          <a:p>
            <a:pPr algn="l"/>
            <a:endParaRPr lang="en-US" sz="1800" dirty="0">
              <a:latin typeface="+mj-lt"/>
            </a:endParaRPr>
          </a:p>
        </p:txBody>
      </p:sp>
      <p:sp>
        <p:nvSpPr>
          <p:cNvPr id="4" name="Title 28">
            <a:extLst>
              <a:ext uri="{FF2B5EF4-FFF2-40B4-BE49-F238E27FC236}">
                <a16:creationId xmlns:a16="http://schemas.microsoft.com/office/drawing/2014/main" id="{35828607-9AA4-384B-9C52-435CB75C6A9F}"/>
              </a:ext>
            </a:extLst>
          </p:cNvPr>
          <p:cNvSpPr txBox="1">
            <a:spLocks/>
          </p:cNvSpPr>
          <p:nvPr/>
        </p:nvSpPr>
        <p:spPr>
          <a:xfrm>
            <a:off x="3492708" y="6009350"/>
            <a:ext cx="8299413"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i="1" baseline="30000" dirty="0"/>
              <a:t>1</a:t>
            </a:r>
            <a:r>
              <a:rPr lang="en-US" sz="1600" i="1" dirty="0"/>
              <a:t>School of Natural Resources and Environment, University of Florida, </a:t>
            </a:r>
            <a:r>
              <a:rPr lang="en-US" sz="1600" i="1" baseline="30000" dirty="0"/>
              <a:t>*</a:t>
            </a:r>
            <a:r>
              <a:rPr lang="en-US" sz="1600" i="1" dirty="0"/>
              <a:t>presenting author</a:t>
            </a:r>
          </a:p>
          <a:p>
            <a:pPr algn="r"/>
            <a:r>
              <a:rPr lang="en-US" sz="1600" i="1" baseline="30000" dirty="0"/>
              <a:t>2</a:t>
            </a:r>
            <a:r>
              <a:rPr lang="en-US" sz="1600" i="1" dirty="0"/>
              <a:t>Department of Wildlife Ecology and Conservation, University of Florida</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Very little compensation occurred prior to 1996.</a:t>
            </a:r>
          </a:p>
        </p:txBody>
      </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3" name="Picture 72">
            <a:extLst>
              <a:ext uri="{FF2B5EF4-FFF2-40B4-BE49-F238E27FC236}">
                <a16:creationId xmlns:a16="http://schemas.microsoft.com/office/drawing/2014/main" id="{0B47FCFD-54C8-3A40-8AB6-ABA9D14F34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04815" y="4126280"/>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pic>
        <p:nvPicPr>
          <p:cNvPr id="79" name="Picture 78">
            <a:extLst>
              <a:ext uri="{FF2B5EF4-FFF2-40B4-BE49-F238E27FC236}">
                <a16:creationId xmlns:a16="http://schemas.microsoft.com/office/drawing/2014/main" id="{5AE46D60-7BD6-6B4C-93F9-4CCA389A3FC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3" name="Group 2">
            <a:extLst>
              <a:ext uri="{FF2B5EF4-FFF2-40B4-BE49-F238E27FC236}">
                <a16:creationId xmlns:a16="http://schemas.microsoft.com/office/drawing/2014/main" id="{672B262C-A0BF-5744-B07D-EBE5273232A8}"/>
              </a:ext>
            </a:extLst>
          </p:cNvPr>
          <p:cNvGrpSpPr/>
          <p:nvPr/>
        </p:nvGrpSpPr>
        <p:grpSpPr>
          <a:xfrm>
            <a:off x="9643354" y="4713218"/>
            <a:ext cx="1049209" cy="628294"/>
            <a:chOff x="9246818" y="4594177"/>
            <a:chExt cx="1049209" cy="628294"/>
          </a:xfrm>
        </p:grpSpPr>
        <p:pic>
          <p:nvPicPr>
            <p:cNvPr id="80" name="Picture 79">
              <a:extLst>
                <a:ext uri="{FF2B5EF4-FFF2-40B4-BE49-F238E27FC236}">
                  <a16:creationId xmlns:a16="http://schemas.microsoft.com/office/drawing/2014/main" id="{8309E4B6-2D19-2F44-B550-B7E524EFA8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84" name="&quot;No&quot; Symbol 83">
              <a:extLst>
                <a:ext uri="{FF2B5EF4-FFF2-40B4-BE49-F238E27FC236}">
                  <a16:creationId xmlns:a16="http://schemas.microsoft.com/office/drawing/2014/main" id="{41F414B6-4E30-D446-A822-411A72B6A756}"/>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3665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pic>
        <p:nvPicPr>
          <p:cNvPr id="32" name="Picture 31">
            <a:extLst>
              <a:ext uri="{FF2B5EF4-FFF2-40B4-BE49-F238E27FC236}">
                <a16:creationId xmlns:a16="http://schemas.microsoft.com/office/drawing/2014/main" id="{BA818ABD-5A40-BC48-9B10-F19459147C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pic>
        <p:nvPicPr>
          <p:cNvPr id="34" name="Picture 33">
            <a:extLst>
              <a:ext uri="{FF2B5EF4-FFF2-40B4-BE49-F238E27FC236}">
                <a16:creationId xmlns:a16="http://schemas.microsoft.com/office/drawing/2014/main" id="{9316CA67-6551-844B-8AAB-1FA9CB0D60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53225" y="2711637"/>
            <a:ext cx="654765" cy="394780"/>
          </a:xfrm>
          <a:prstGeom prst="rect">
            <a:avLst/>
          </a:prstGeom>
        </p:spPr>
      </p:pic>
      <p:pic>
        <p:nvPicPr>
          <p:cNvPr id="42" name="Picture 41">
            <a:extLst>
              <a:ext uri="{FF2B5EF4-FFF2-40B4-BE49-F238E27FC236}">
                <a16:creationId xmlns:a16="http://schemas.microsoft.com/office/drawing/2014/main" id="{96415B48-6855-0F4F-B9CD-7083CBBA94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005" y="2516919"/>
            <a:ext cx="654765" cy="394780"/>
          </a:xfrm>
          <a:prstGeom prst="rect">
            <a:avLst/>
          </a:prstGeom>
        </p:spPr>
      </p:pic>
      <p:pic>
        <p:nvPicPr>
          <p:cNvPr id="43" name="Picture 42">
            <a:extLst>
              <a:ext uri="{FF2B5EF4-FFF2-40B4-BE49-F238E27FC236}">
                <a16:creationId xmlns:a16="http://schemas.microsoft.com/office/drawing/2014/main" id="{67EB9CEB-AA30-9E41-8026-BD5CCFDD9E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3127" y="3106417"/>
            <a:ext cx="654765" cy="394780"/>
          </a:xfrm>
          <a:prstGeom prst="rect">
            <a:avLst/>
          </a:prstGeom>
        </p:spPr>
      </p:pic>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13729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2050" name="Picture 2">
            <a:extLst>
              <a:ext uri="{FF2B5EF4-FFF2-40B4-BE49-F238E27FC236}">
                <a16:creationId xmlns:a16="http://schemas.microsoft.com/office/drawing/2014/main" id="{54BD11B3-A0E1-6148-9067-E757DA0AE97E}"/>
              </a:ext>
            </a:extLst>
          </p:cNvPr>
          <p:cNvPicPr>
            <a:picLocks noChangeAspect="1" noChangeArrowheads="1"/>
          </p:cNvPicPr>
          <p:nvPr/>
        </p:nvPicPr>
        <p:blipFill>
          <a:blip r:embed="rId3"/>
          <a:srcRect/>
          <a:stretch/>
        </p:blipFill>
        <p:spPr bwMode="auto">
          <a:xfrm>
            <a:off x="2438400" y="2209800"/>
            <a:ext cx="6705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since 2010, in a period of drought (red bars)</a:t>
            </a:r>
            <a:r>
              <a:rPr lang="en-US" sz="2800" b="1" dirty="0"/>
              <a:t>.</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2768600" y="2057400"/>
            <a:ext cx="6604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r>
              <a:rPr lang="en-US" sz="2800" i="1" dirty="0"/>
              <a:t>.</a:t>
            </a:r>
            <a:endParaRPr lang="en-US" sz="2800"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2" name="Picture 51">
            <a:extLst>
              <a:ext uri="{FF2B5EF4-FFF2-40B4-BE49-F238E27FC236}">
                <a16:creationId xmlns:a16="http://schemas.microsoft.com/office/drawing/2014/main" id="{E429857D-0AB0-714D-B34C-CD699066D7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7424" y="3123425"/>
            <a:ext cx="319424" cy="262376"/>
          </a:xfrm>
          <a:prstGeom prst="rect">
            <a:avLst/>
          </a:prstGeom>
        </p:spPr>
      </p:pic>
      <p:pic>
        <p:nvPicPr>
          <p:cNvPr id="53" name="Picture 52">
            <a:extLst>
              <a:ext uri="{FF2B5EF4-FFF2-40B4-BE49-F238E27FC236}">
                <a16:creationId xmlns:a16="http://schemas.microsoft.com/office/drawing/2014/main" id="{75B25125-EA7A-7540-B80D-B33BE22DD2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5999" y="3460041"/>
            <a:ext cx="319424" cy="262376"/>
          </a:xfrm>
          <a:prstGeom prst="rect">
            <a:avLst/>
          </a:prstGeom>
        </p:spPr>
      </p:pic>
      <p:pic>
        <p:nvPicPr>
          <p:cNvPr id="55" name="Picture 54">
            <a:extLst>
              <a:ext uri="{FF2B5EF4-FFF2-40B4-BE49-F238E27FC236}">
                <a16:creationId xmlns:a16="http://schemas.microsoft.com/office/drawing/2014/main" id="{70C1353A-C1C2-AC49-A245-32C2F2C73C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1536" y="3067326"/>
            <a:ext cx="319424" cy="262376"/>
          </a:xfrm>
          <a:prstGeom prst="rect">
            <a:avLst/>
          </a:prstGeom>
        </p:spPr>
      </p:pic>
      <p:pic>
        <p:nvPicPr>
          <p:cNvPr id="56" name="Picture 55">
            <a:extLst>
              <a:ext uri="{FF2B5EF4-FFF2-40B4-BE49-F238E27FC236}">
                <a16:creationId xmlns:a16="http://schemas.microsoft.com/office/drawing/2014/main" id="{00BCFD07-4950-D64C-B4DC-283BB1EB84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2091" y="2899682"/>
            <a:ext cx="319424" cy="262376"/>
          </a:xfrm>
          <a:prstGeom prst="rect">
            <a:avLst/>
          </a:prstGeom>
        </p:spPr>
      </p:pic>
      <p:pic>
        <p:nvPicPr>
          <p:cNvPr id="57" name="Picture 56">
            <a:extLst>
              <a:ext uri="{FF2B5EF4-FFF2-40B4-BE49-F238E27FC236}">
                <a16:creationId xmlns:a16="http://schemas.microsoft.com/office/drawing/2014/main" id="{605DE2E4-7698-1F4B-8D57-34D056B019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3768" y="2587369"/>
            <a:ext cx="319424" cy="262376"/>
          </a:xfrm>
          <a:prstGeom prst="rect">
            <a:avLst/>
          </a:prstGeom>
        </p:spPr>
      </p:pic>
      <p:pic>
        <p:nvPicPr>
          <p:cNvPr id="59" name="Picture 58">
            <a:extLst>
              <a:ext uri="{FF2B5EF4-FFF2-40B4-BE49-F238E27FC236}">
                <a16:creationId xmlns:a16="http://schemas.microsoft.com/office/drawing/2014/main" id="{663711A8-D6E8-8A41-BD37-E17BB4CD2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0510" y="2684920"/>
            <a:ext cx="319424" cy="262376"/>
          </a:xfrm>
          <a:prstGeom prst="rect">
            <a:avLst/>
          </a:prstGeom>
        </p:spPr>
      </p:pic>
    </p:spTree>
    <p:extLst>
      <p:ext uri="{BB962C8B-B14F-4D97-AF65-F5344CB8AC3E}">
        <p14:creationId xmlns:p14="http://schemas.microsoft.com/office/powerpoint/2010/main" val="254621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69573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0" name="Picture 29">
            <a:extLst>
              <a:ext uri="{FF2B5EF4-FFF2-40B4-BE49-F238E27FC236}">
                <a16:creationId xmlns:a16="http://schemas.microsoft.com/office/drawing/2014/main" id="{26F927EC-D5A6-5E48-99D1-0C3F400055E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30987" y="3028798"/>
            <a:ext cx="654765" cy="394780"/>
          </a:xfrm>
          <a:prstGeom prst="rect">
            <a:avLst/>
          </a:prstGeom>
        </p:spPr>
      </p:pic>
    </p:spTree>
    <p:extLst>
      <p:ext uri="{BB962C8B-B14F-4D97-AF65-F5344CB8AC3E}">
        <p14:creationId xmlns:p14="http://schemas.microsoft.com/office/powerpoint/2010/main" val="154803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4" name="TextBox 53">
            <a:extLst>
              <a:ext uri="{FF2B5EF4-FFF2-40B4-BE49-F238E27FC236}">
                <a16:creationId xmlns:a16="http://schemas.microsoft.com/office/drawing/2014/main" id="{7BABA443-9FAF-6046-9696-2AB72554609F}"/>
              </a:ext>
            </a:extLst>
          </p:cNvPr>
          <p:cNvSpPr txBox="1"/>
          <p:nvPr/>
        </p:nvSpPr>
        <p:spPr>
          <a:xfrm>
            <a:off x="2465485" y="5944105"/>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both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a-a</a:t>
            </a:r>
            <a:r>
              <a:rPr lang="en-US" sz="2000" dirty="0">
                <a:latin typeface="+mj-lt"/>
                <a:cs typeface="Consolas" panose="020B0609020204030204" pitchFamily="49" charset="0"/>
              </a:rPr>
              <a:t> </a:t>
            </a:r>
            <a:r>
              <a:rPr lang="en-US" sz="2000" i="1" dirty="0">
                <a:latin typeface="+mj-lt"/>
                <a:cs typeface="Consolas" panose="020B0609020204030204" pitchFamily="49" charset="0"/>
              </a:rPr>
              <a:t>p = .9</a:t>
            </a:r>
            <a:endParaRPr lang="en-US" sz="2000" dirty="0">
              <a:latin typeface="+mj-lt"/>
              <a:cs typeface="Consolas" panose="020B0609020204030204" pitchFamily="49" charset="0"/>
            </a:endParaRPr>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7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src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F6AD-C07C-D14D-9B76-A54DA29AF50C}"/>
              </a:ext>
            </a:extLst>
          </p:cNvPr>
          <p:cNvSpPr txBox="1"/>
          <p:nvPr/>
        </p:nvSpPr>
        <p:spPr>
          <a:xfrm>
            <a:off x="2465485" y="5951032"/>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b-c p = 0.002, a-c p = .039</a:t>
            </a:r>
            <a:endParaRPr lang="en-US" sz="2000" dirty="0">
              <a:latin typeface="+mj-lt"/>
              <a:cs typeface="Consolas" panose="020B0609020204030204" pitchFamily="49" charset="0"/>
            </a:endParaRPr>
          </a:p>
        </p:txBody>
      </p:sp>
    </p:spTree>
    <p:extLst>
      <p:ext uri="{BB962C8B-B14F-4D97-AF65-F5344CB8AC3E}">
        <p14:creationId xmlns:p14="http://schemas.microsoft.com/office/powerpoint/2010/main" val="371014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983346" y="1048742"/>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grpSp>
        <p:nvGrpSpPr>
          <p:cNvPr id="2" name="Group 1">
            <a:extLst>
              <a:ext uri="{FF2B5EF4-FFF2-40B4-BE49-F238E27FC236}">
                <a16:creationId xmlns:a16="http://schemas.microsoft.com/office/drawing/2014/main" id="{C0B54FBA-5535-CF47-8496-DC988A1BD640}"/>
              </a:ext>
            </a:extLst>
          </p:cNvPr>
          <p:cNvGrpSpPr/>
          <p:nvPr/>
        </p:nvGrpSpPr>
        <p:grpSpPr>
          <a:xfrm>
            <a:off x="1098396" y="2687728"/>
            <a:ext cx="9776265" cy="3369795"/>
            <a:chOff x="1098396" y="2992528"/>
            <a:chExt cx="9776265" cy="3369795"/>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3218136"/>
              <a:ext cx="3384122" cy="2256081"/>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407479" y="4442158"/>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5419" y="5453868"/>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551971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46818" y="543354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33492" y="4152855"/>
              <a:ext cx="541169" cy="254967"/>
            </a:xfrm>
            <a:prstGeom prst="rect">
              <a:avLst/>
            </a:prstGeom>
          </p:spPr>
        </p:pic>
      </p:grpSp>
      <p:sp>
        <p:nvSpPr>
          <p:cNvPr id="52" name="Title 28">
            <a:extLst>
              <a:ext uri="{FF2B5EF4-FFF2-40B4-BE49-F238E27FC236}">
                <a16:creationId xmlns:a16="http://schemas.microsoft.com/office/drawing/2014/main" id="{3D301DFC-F47B-4C40-B91C-5C8734699180}"/>
              </a:ext>
            </a:extLst>
          </p:cNvPr>
          <p:cNvSpPr txBox="1">
            <a:spLocks/>
          </p:cNvSpPr>
          <p:nvPr/>
        </p:nvSpPr>
        <p:spPr>
          <a:xfrm>
            <a:off x="6081434" y="6009350"/>
            <a:ext cx="5710687"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et al. 2008 </a:t>
            </a:r>
            <a:r>
              <a:rPr lang="en-US" sz="1800" i="1" dirty="0"/>
              <a:t>American Naturalist</a:t>
            </a:r>
          </a:p>
          <a:p>
            <a:pPr algn="r"/>
            <a:r>
              <a:rPr lang="en-US" sz="1800" dirty="0"/>
              <a:t>Rodent silhouettes by Marcela Diaz</a:t>
            </a:r>
          </a:p>
        </p:txBody>
      </p:sp>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Despite a sitewide shift favoring small granivores, small granivores (other than </a:t>
            </a:r>
            <a:r>
              <a:rPr lang="en-US" sz="2800" i="1" dirty="0"/>
              <a:t>C. </a:t>
            </a:r>
            <a:r>
              <a:rPr lang="en-US" sz="2800" i="1" dirty="0" err="1"/>
              <a:t>baileyi</a:t>
            </a:r>
            <a:r>
              <a:rPr lang="en-US" sz="2800" dirty="0"/>
              <a:t>) have not increased their compensation for kangaroo rats.</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52331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259088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50641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3 at 2pm EST</a:t>
            </a:r>
          </a:p>
          <a:p>
            <a:endParaRPr lang="en-US" sz="2800" dirty="0"/>
          </a:p>
          <a:p>
            <a:r>
              <a:rPr lang="en-US" sz="2800" dirty="0"/>
              <a:t>Contact: </a:t>
            </a:r>
            <a:r>
              <a:rPr lang="en-US" sz="2800" dirty="0">
                <a:hlinkClick r:id="rId3"/>
              </a:rPr>
              <a:t>renata.diaz@weecology.org</a:t>
            </a:r>
            <a:r>
              <a:rPr lang="en-US" sz="2800" dirty="0"/>
              <a:t> </a:t>
            </a:r>
          </a:p>
          <a:p>
            <a:endParaRPr lang="en-US" sz="2800" dirty="0"/>
          </a:p>
          <a:p>
            <a:r>
              <a:rPr lang="en-US" sz="2800" dirty="0"/>
              <a:t>Data &amp; code: </a:t>
            </a:r>
            <a:r>
              <a:rPr lang="en-US" sz="2800" dirty="0">
                <a:hlinkClick r:id="rId4"/>
              </a:rPr>
              <a:t>https://github.com/diazrenata/squareone</a:t>
            </a:r>
            <a:r>
              <a:rPr lang="en-US" sz="2800" dirty="0"/>
              <a:t> </a:t>
            </a:r>
          </a:p>
        </p:txBody>
      </p:sp>
    </p:spTree>
    <p:extLst>
      <p:ext uri="{BB962C8B-B14F-4D97-AF65-F5344CB8AC3E}">
        <p14:creationId xmlns:p14="http://schemas.microsoft.com/office/powerpoint/2010/main" val="10724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7330-CDAD-5A48-AF07-F6A49DE4F8A0}"/>
              </a:ext>
            </a:extLst>
          </p:cNvPr>
          <p:cNvSpPr>
            <a:spLocks noGrp="1"/>
          </p:cNvSpPr>
          <p:nvPr>
            <p:ph type="title"/>
          </p:nvPr>
        </p:nvSpPr>
        <p:spPr/>
        <p:txBody>
          <a:bodyPr/>
          <a:lstStyle/>
          <a:p>
            <a:r>
              <a:rPr lang="en-US" dirty="0"/>
              <a:t>Acknowledgements</a:t>
            </a:r>
          </a:p>
        </p:txBody>
      </p:sp>
      <p:pic>
        <p:nvPicPr>
          <p:cNvPr id="1026" name="Picture 2">
            <a:extLst>
              <a:ext uri="{FF2B5EF4-FFF2-40B4-BE49-F238E27FC236}">
                <a16:creationId xmlns:a16="http://schemas.microsoft.com/office/drawing/2014/main" id="{DEF90E53-86F1-104F-BBD3-74EF786C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4" y="1925320"/>
            <a:ext cx="2991348" cy="3007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D78C96-2F5D-8D42-82AD-F001D2E7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373" y="2771140"/>
            <a:ext cx="2981446" cy="1715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E523A8-8A1B-7F43-8E95-6E8EF5C81F55}"/>
              </a:ext>
            </a:extLst>
          </p:cNvPr>
          <p:cNvPicPr>
            <a:picLocks noChangeAspect="1"/>
          </p:cNvPicPr>
          <p:nvPr/>
        </p:nvPicPr>
        <p:blipFill>
          <a:blip r:embed="rId5"/>
          <a:stretch>
            <a:fillRect/>
          </a:stretch>
        </p:blipFill>
        <p:spPr>
          <a:xfrm>
            <a:off x="8722701" y="2325370"/>
            <a:ext cx="2631099" cy="2607309"/>
          </a:xfrm>
          <a:prstGeom prst="rect">
            <a:avLst/>
          </a:prstGeom>
        </p:spPr>
      </p:pic>
    </p:spTree>
    <p:extLst>
      <p:ext uri="{BB962C8B-B14F-4D97-AF65-F5344CB8AC3E}">
        <p14:creationId xmlns:p14="http://schemas.microsoft.com/office/powerpoint/2010/main" val="3528080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B04BFCEA-6C32-FF40-94F1-1A2340D49DB7}"/>
              </a:ext>
            </a:extLst>
          </p:cNvPr>
          <p:cNvSpPr txBox="1">
            <a:spLocks/>
          </p:cNvSpPr>
          <p:nvPr/>
        </p:nvSpPr>
        <p:spPr>
          <a:xfrm>
            <a:off x="956093" y="1304513"/>
            <a:ext cx="10944498" cy="5406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57200"/>
            <a:endParaRPr lang="en-US" sz="2800" dirty="0"/>
          </a:p>
        </p:txBody>
      </p:sp>
      <p:sp>
        <p:nvSpPr>
          <p:cNvPr id="2" name="Title 1">
            <a:extLst>
              <a:ext uri="{FF2B5EF4-FFF2-40B4-BE49-F238E27FC236}">
                <a16:creationId xmlns:a16="http://schemas.microsoft.com/office/drawing/2014/main" id="{CF3022A9-B9A2-6B4E-9F43-9C0762EC5058}"/>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99B9185B-D832-2844-B96B-72ADB240305E}"/>
              </a:ext>
            </a:extLst>
          </p:cNvPr>
          <p:cNvSpPr>
            <a:spLocks noGrp="1"/>
          </p:cNvSpPr>
          <p:nvPr>
            <p:ph idx="1"/>
          </p:nvPr>
        </p:nvSpPr>
        <p:spPr>
          <a:xfrm>
            <a:off x="838199" y="1050513"/>
            <a:ext cx="11062391" cy="4351338"/>
          </a:xfrm>
        </p:spPr>
        <p:txBody>
          <a:bodyPr>
            <a:noAutofit/>
          </a:bodyPr>
          <a:lstStyle/>
          <a:p>
            <a:pPr marL="0" indent="0">
              <a:buNone/>
            </a:pPr>
            <a:endParaRPr lang="en-US" sz="1800" dirty="0"/>
          </a:p>
          <a:p>
            <a:pPr marL="0" indent="0">
              <a:buNone/>
            </a:pPr>
            <a:r>
              <a:rPr lang="en-US" sz="1800" dirty="0"/>
              <a:t>Chesson, P. 2000. Mechanisms of Maintenance of Species Diversity. </a:t>
            </a:r>
            <a:r>
              <a:rPr lang="en-US" sz="1800" i="1" dirty="0"/>
              <a:t>Annual Review of Ecology and Systematics</a:t>
            </a:r>
            <a:r>
              <a:rPr lang="en-US" sz="1800" dirty="0"/>
              <a:t> 31:343–366.</a:t>
            </a:r>
          </a:p>
          <a:p>
            <a:pPr marL="0" indent="0">
              <a:buNone/>
            </a:pPr>
            <a:r>
              <a:rPr lang="en-US" sz="1800" dirty="0"/>
              <a:t>Ernest, S. K. M., and J. H. Brown. 2001. Delayed Compensation for Missing Keystone Species by Colonization. </a:t>
            </a:r>
            <a:r>
              <a:rPr lang="en-US" sz="1800" i="1" dirty="0"/>
              <a:t>Science</a:t>
            </a:r>
            <a:r>
              <a:rPr lang="en-US" sz="1800" dirty="0"/>
              <a:t> 292:101–104.</a:t>
            </a:r>
          </a:p>
          <a:p>
            <a:pPr marL="0" indent="0">
              <a:buNone/>
            </a:pPr>
            <a:r>
              <a:rPr lang="en-US" sz="1800" dirty="0"/>
              <a:t>Ernest, S. K. M., J. H. Brown, K. M. Thibault, E. P. White, and J. R. </a:t>
            </a:r>
            <a:r>
              <a:rPr lang="en-US" sz="1800" dirty="0" err="1"/>
              <a:t>Goheen</a:t>
            </a:r>
            <a:r>
              <a:rPr lang="en-US" sz="1800" dirty="0"/>
              <a:t>. 2008. Zero Sum, the Niche, and Metacommunities: Long‐Term Dynamics of Community Assembly. </a:t>
            </a:r>
            <a:r>
              <a:rPr lang="en-US" sz="1800" i="1" dirty="0"/>
              <a:t>The American Naturalist </a:t>
            </a:r>
            <a:r>
              <a:rPr lang="en-US" sz="1800" dirty="0"/>
              <a:t>172:E257–E269.</a:t>
            </a:r>
          </a:p>
          <a:p>
            <a:pPr marL="0" indent="0">
              <a:buNone/>
            </a:pPr>
            <a:r>
              <a:rPr lang="en-US" sz="1800" dirty="0"/>
              <a:t>Ernest, S. K. M., et al. 2018. The Portal Project: a long-term study of a </a:t>
            </a:r>
            <a:r>
              <a:rPr lang="en-US" sz="1800" dirty="0" err="1"/>
              <a:t>Chihuahuan</a:t>
            </a:r>
            <a:r>
              <a:rPr lang="en-US" sz="1800" dirty="0"/>
              <a:t> desert ecosystem.  </a:t>
            </a:r>
            <a:r>
              <a:rPr lang="en-US" sz="1800" i="1" dirty="0"/>
              <a:t>bioRxiv</a:t>
            </a:r>
            <a:r>
              <a:rPr lang="en-US" sz="1800" dirty="0"/>
              <a:t>:332783.</a:t>
            </a:r>
          </a:p>
          <a:p>
            <a:pPr marL="0" indent="0">
              <a:buNone/>
            </a:pPr>
            <a:r>
              <a:rPr lang="en-US" sz="1800" dirty="0" err="1"/>
              <a:t>Kelt</a:t>
            </a:r>
            <a:r>
              <a:rPr lang="en-US" sz="1800" dirty="0"/>
              <a:t>, D. A., J. R. </a:t>
            </a:r>
            <a:r>
              <a:rPr lang="en-US" sz="1800" dirty="0" err="1"/>
              <a:t>Aliperti</a:t>
            </a:r>
            <a:r>
              <a:rPr lang="en-US" sz="1800" dirty="0"/>
              <a:t>, P. L. Meserve, W. B. Milstead, M. A. </a:t>
            </a:r>
            <a:r>
              <a:rPr lang="en-US" sz="1800" dirty="0" err="1"/>
              <a:t>Previtali</a:t>
            </a:r>
            <a:r>
              <a:rPr lang="en-US" sz="1800" dirty="0"/>
              <a:t>, and J. R. Gutierrez. 2015. Energetic compensation is historically contingent and not supported for small mammals in South American or Asian deserts. </a:t>
            </a:r>
            <a:r>
              <a:rPr lang="en-US" sz="1800" i="1" dirty="0"/>
              <a:t>Ecology</a:t>
            </a:r>
            <a:r>
              <a:rPr lang="en-US" sz="1800" dirty="0"/>
              <a:t> 96:1702–1712.</a:t>
            </a:r>
          </a:p>
          <a:p>
            <a:pPr marL="0" indent="0">
              <a:buNone/>
            </a:pPr>
            <a:r>
              <a:rPr lang="en-US" sz="1800" dirty="0" err="1"/>
              <a:t>Lenth</a:t>
            </a:r>
            <a:r>
              <a:rPr lang="en-US" sz="1800" dirty="0"/>
              <a:t>, R. V. 2021. </a:t>
            </a:r>
            <a:r>
              <a:rPr lang="en-US" sz="1800" dirty="0" err="1"/>
              <a:t>emmeans</a:t>
            </a:r>
            <a:r>
              <a:rPr lang="en-US" sz="1800" dirty="0"/>
              <a:t>: Estimated Marginal Means, aka Least-Squares Means.</a:t>
            </a:r>
          </a:p>
          <a:p>
            <a:pPr marL="0" indent="0">
              <a:buNone/>
            </a:pPr>
            <a:r>
              <a:rPr lang="en-US" sz="1800" dirty="0"/>
              <a:t>Pinheiro, J., D. Bates, S. </a:t>
            </a:r>
            <a:r>
              <a:rPr lang="en-US" sz="1800" dirty="0" err="1"/>
              <a:t>DebRoy</a:t>
            </a:r>
            <a:r>
              <a:rPr lang="en-US" sz="1800" dirty="0"/>
              <a:t>, D. Sarkar, and R Core Team. 2020. </a:t>
            </a:r>
            <a:r>
              <a:rPr lang="en-US" sz="1800" dirty="0" err="1"/>
              <a:t>nlme</a:t>
            </a:r>
            <a:r>
              <a:rPr lang="en-US" sz="1800" dirty="0"/>
              <a:t>: Linear and Nonlinear Mixed Effects Models.</a:t>
            </a:r>
          </a:p>
          <a:p>
            <a:pPr marL="0" indent="0">
              <a:buNone/>
            </a:pPr>
            <a:r>
              <a:rPr lang="en-US" sz="1800" dirty="0"/>
              <a:t>Thibault, K. M., S. K. M. Ernest, and J. H. Brown. 2010. Redundant or complementary? Impact of a colonizing species on community structure and function. </a:t>
            </a:r>
            <a:r>
              <a:rPr lang="en-US" sz="1800" i="1" dirty="0"/>
              <a:t>Oikos</a:t>
            </a:r>
            <a:r>
              <a:rPr lang="en-US" sz="1800" dirty="0"/>
              <a:t> 119:1719–1726.</a:t>
            </a:r>
          </a:p>
          <a:p>
            <a:pPr marL="0" indent="0">
              <a:buNone/>
            </a:pPr>
            <a:r>
              <a:rPr lang="en-US" sz="1800" dirty="0"/>
              <a:t>Van </a:t>
            </a:r>
            <a:r>
              <a:rPr lang="en-US" sz="1800" dirty="0" err="1"/>
              <a:t>Valen</a:t>
            </a:r>
            <a:r>
              <a:rPr lang="en-US" sz="1800" dirty="0"/>
              <a:t>, L. 1973. A new evolutionary law. </a:t>
            </a:r>
            <a:r>
              <a:rPr lang="en-US" sz="1800" i="1" dirty="0"/>
              <a:t>Evolutionary Theory</a:t>
            </a:r>
            <a:r>
              <a:rPr lang="en-US" sz="1800" dirty="0"/>
              <a:t> 1:1–30.</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57004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When observed, energetic compensation is consistent with a </a:t>
            </a:r>
            <a:r>
              <a:rPr lang="en-US" sz="2800" b="1" dirty="0"/>
              <a:t>zero sum competitive dynamic.</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r>
              <a:rPr lang="en-US" sz="2800" dirty="0"/>
              <a:t>Energetic compensation renders </a:t>
            </a:r>
            <a:r>
              <a:rPr lang="en-US" sz="2800" b="1" dirty="0"/>
              <a:t>community-level function less variable than individual species’ abundances. </a:t>
            </a:r>
            <a:endParaRPr lang="en-US" sz="2800" dirty="0"/>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264426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
        <p:nvSpPr>
          <p:cNvPr id="4" name="Title 28">
            <a:extLst>
              <a:ext uri="{FF2B5EF4-FFF2-40B4-BE49-F238E27FC236}">
                <a16:creationId xmlns:a16="http://schemas.microsoft.com/office/drawing/2014/main" id="{3D911AEF-C4A1-EA4B-9661-15461D9FBD29}"/>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err="1"/>
              <a:t>Kelt</a:t>
            </a:r>
            <a:r>
              <a:rPr lang="en-US" sz="1800" dirty="0"/>
              <a:t> et al. 2015 </a:t>
            </a:r>
            <a:r>
              <a:rPr lang="en-US" sz="1800" i="1" dirty="0"/>
              <a:t>Ecology</a:t>
            </a:r>
            <a:endParaRPr lang="en-US" sz="1800" dirty="0"/>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solidFill>
                  <a:schemeClr val="bg1"/>
                </a:solidFill>
              </a:rPr>
              <a:t>Changing conditions </a:t>
            </a:r>
            <a:r>
              <a:rPr lang="en-US" sz="2800" dirty="0">
                <a:solidFill>
                  <a:schemeClr val="bg1"/>
                </a:solidFill>
              </a:rPr>
              <a:t>may affect similar competitors in different ways</a:t>
            </a:r>
            <a:r>
              <a:rPr lang="en-US" sz="2800" dirty="0"/>
              <a:t>.</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65101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t>Changing conditions </a:t>
            </a:r>
            <a:r>
              <a:rPr lang="en-US" sz="2800" dirty="0"/>
              <a:t>may affect similar competitors in different ways.</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28329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429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8">
            <a:extLst>
              <a:ext uri="{FF2B5EF4-FFF2-40B4-BE49-F238E27FC236}">
                <a16:creationId xmlns:a16="http://schemas.microsoft.com/office/drawing/2014/main" id="{0561B667-334C-C64F-A8E5-55917BDA7C20}"/>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1027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461665"/>
          </a:xfrm>
          <a:prstGeom prst="rect">
            <a:avLst/>
          </a:prstGeom>
          <a:noFill/>
        </p:spPr>
        <p:txBody>
          <a:bodyPr wrap="none" rtlCol="0">
            <a:spAutoFit/>
          </a:bodyPr>
          <a:lstStyle/>
          <a:p>
            <a:endParaRPr lang="en-US" sz="2400">
              <a:latin typeface="+mj-lt"/>
            </a:endParaRPr>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044" y="2513082"/>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32597" y="2514769"/>
            <a:ext cx="4357540" cy="1384995"/>
          </a:xfrm>
          <a:prstGeom prst="rect">
            <a:avLst/>
          </a:prstGeom>
          <a:noFill/>
        </p:spPr>
        <p:txBody>
          <a:bodyPr wrap="none" rtlCol="0">
            <a:spAutoFit/>
          </a:bodyPr>
          <a:lstStyle/>
          <a:p>
            <a:r>
              <a:rPr lang="en-US" sz="2800" dirty="0">
                <a:latin typeface="+mj-lt"/>
              </a:rPr>
              <a:t>Kangaroo rats</a:t>
            </a:r>
          </a:p>
          <a:p>
            <a:r>
              <a:rPr lang="en-US" sz="2800" dirty="0">
                <a:latin typeface="+mj-lt"/>
              </a:rPr>
              <a:t>Excluded from experimental </a:t>
            </a:r>
          </a:p>
          <a:p>
            <a:r>
              <a:rPr lang="en-US" sz="2800" dirty="0">
                <a:latin typeface="+mj-lt"/>
              </a:rPr>
              <a:t>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883523" y="5250221"/>
            <a:ext cx="4847628" cy="954107"/>
            <a:chOff x="1015507" y="3628029"/>
            <a:chExt cx="4847628" cy="954107"/>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3476208" cy="954107"/>
            </a:xfrm>
            <a:prstGeom prst="rect">
              <a:avLst/>
            </a:prstGeom>
            <a:noFill/>
          </p:spPr>
          <p:txBody>
            <a:bodyPr wrap="none" rtlCol="0">
              <a:spAutoFit/>
            </a:bodyPr>
            <a:lstStyle/>
            <a:p>
              <a:r>
                <a:rPr lang="en-US" sz="2800" dirty="0">
                  <a:latin typeface="+mj-lt"/>
                </a:rPr>
                <a:t>Other small granivores</a:t>
              </a:r>
            </a:p>
            <a:p>
              <a:r>
                <a:rPr lang="en-US" sz="2800" dirty="0">
                  <a:latin typeface="+mj-lt"/>
                </a:rPr>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827806" y="4082300"/>
            <a:ext cx="5224075" cy="954107"/>
            <a:chOff x="927857" y="4323912"/>
            <a:chExt cx="5224075" cy="954107"/>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3795078" cy="954107"/>
            </a:xfrm>
            <a:prstGeom prst="rect">
              <a:avLst/>
            </a:prstGeom>
            <a:noFill/>
          </p:spPr>
          <p:txBody>
            <a:bodyPr wrap="none" rtlCol="0">
              <a:spAutoFit/>
            </a:bodyPr>
            <a:lstStyle/>
            <a:p>
              <a:r>
                <a:rPr lang="en-US" sz="2800" dirty="0">
                  <a:latin typeface="+mj-lt"/>
                </a:rPr>
                <a:t>Bailey’s pocket mouse</a:t>
              </a:r>
            </a:p>
            <a:p>
              <a:r>
                <a:rPr lang="en-US" sz="2800" dirty="0">
                  <a:latin typeface="+mj-lt"/>
                </a:rPr>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24" name="Title 28">
            <a:extLst>
              <a:ext uri="{FF2B5EF4-FFF2-40B4-BE49-F238E27FC236}">
                <a16:creationId xmlns:a16="http://schemas.microsoft.com/office/drawing/2014/main" id="{C059F489-2813-4B4F-B30F-2F016E97C4FC}"/>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Ernest et al. 2018 </a:t>
            </a:r>
            <a:r>
              <a:rPr lang="en-US" sz="1600" i="1" dirty="0" err="1"/>
              <a:t>bioRxiv</a:t>
            </a:r>
            <a:endParaRPr lang="en-US" sz="1600" dirty="0"/>
          </a:p>
        </p:txBody>
      </p:sp>
    </p:spTree>
    <p:extLst>
      <p:ext uri="{BB962C8B-B14F-4D97-AF65-F5344CB8AC3E}">
        <p14:creationId xmlns:p14="http://schemas.microsoft.com/office/powerpoint/2010/main" val="411678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1113</Words>
  <Application>Microsoft Macintosh PowerPoint</Application>
  <PresentationFormat>Widescreen</PresentationFormat>
  <Paragraphs>108</Paragraphs>
  <Slides>29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When observed, energetic compensation is consistent with a zero sum competitive dynamic.  Dispersal limitation can delay compensati Energetic compensation renders community-level function less variable than individual species’ abundances. </vt:lpstr>
      <vt:lpstr>PowerPoint Presentation</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Despite a sitewide shift favoring small granivores, small granivores (other than C. baileyi) have not increased their compensation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116</cp:revision>
  <dcterms:created xsi:type="dcterms:W3CDTF">2021-06-22T18:48:54Z</dcterms:created>
  <dcterms:modified xsi:type="dcterms:W3CDTF">2021-07-09T18:27:23Z</dcterms:modified>
</cp:coreProperties>
</file>